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09" r:id="rId4"/>
    <p:sldId id="312" r:id="rId5"/>
    <p:sldId id="313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785"/>
          <a:stretch/>
        </p:blipFill>
        <p:spPr>
          <a:xfrm>
            <a:off x="0" y="0"/>
            <a:ext cx="10299032" cy="77002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4066"/>
          <a:stretch/>
        </p:blipFill>
        <p:spPr>
          <a:xfrm>
            <a:off x="0" y="-1"/>
            <a:ext cx="10299032" cy="17806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5128"/>
          <a:stretch/>
        </p:blipFill>
        <p:spPr>
          <a:xfrm>
            <a:off x="0" y="-1"/>
            <a:ext cx="10299032" cy="239428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2512"/>
          <a:stretch/>
        </p:blipFill>
        <p:spPr>
          <a:xfrm>
            <a:off x="0" y="-1"/>
            <a:ext cx="10299032" cy="326055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1133"/>
          <a:stretch/>
        </p:blipFill>
        <p:spPr>
          <a:xfrm>
            <a:off x="0" y="0"/>
            <a:ext cx="10299032" cy="472841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6063"/>
          <a:stretch/>
        </p:blipFill>
        <p:spPr>
          <a:xfrm>
            <a:off x="0" y="-1"/>
            <a:ext cx="10299032" cy="576312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299032" cy="686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39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2</a:t>
            </a:r>
            <a:r>
              <a:rPr lang="nl-NL" dirty="0" smtClean="0"/>
              <a:t>.10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 maak </a:t>
            </a:r>
            <a:r>
              <a:rPr lang="nl-NL" sz="2500" dirty="0" smtClean="0"/>
              <a:t>opgave 2.12 (dit is HW)</a:t>
            </a:r>
          </a:p>
          <a:p>
            <a:r>
              <a:rPr lang="nl-NL" sz="2500" dirty="0" smtClean="0"/>
              <a:t>Eerste </a:t>
            </a:r>
            <a:r>
              <a:rPr lang="nl-NL" sz="2500" dirty="0" smtClean="0"/>
              <a:t>5 minuten zelfstandig aan de slag</a:t>
            </a:r>
            <a:r>
              <a:rPr lang="nl-NL" sz="2500" dirty="0" smtClean="0"/>
              <a:t>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761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9302"/>
          <a:stretch/>
        </p:blipFill>
        <p:spPr>
          <a:xfrm>
            <a:off x="0" y="1"/>
            <a:ext cx="12192000" cy="7339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1944"/>
          <a:stretch/>
        </p:blipFill>
        <p:spPr>
          <a:xfrm>
            <a:off x="0" y="0"/>
            <a:ext cx="12192000" cy="26108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5280"/>
          <a:stretch/>
        </p:blipFill>
        <p:spPr>
          <a:xfrm>
            <a:off x="0" y="0"/>
            <a:ext cx="12192000" cy="30680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9149"/>
          <a:stretch/>
        </p:blipFill>
        <p:spPr>
          <a:xfrm>
            <a:off x="0" y="1"/>
            <a:ext cx="12192000" cy="486075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3712"/>
          <a:stretch/>
        </p:blipFill>
        <p:spPr>
          <a:xfrm>
            <a:off x="0" y="0"/>
            <a:ext cx="12192000" cy="523373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0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63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763"/>
          <a:stretch/>
        </p:blipFill>
        <p:spPr>
          <a:xfrm>
            <a:off x="0" y="0"/>
            <a:ext cx="12192000" cy="11309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8660"/>
          <a:stretch/>
        </p:blipFill>
        <p:spPr>
          <a:xfrm>
            <a:off x="0" y="0"/>
            <a:ext cx="12192000" cy="243037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4744"/>
          <a:stretch/>
        </p:blipFill>
        <p:spPr>
          <a:xfrm>
            <a:off x="0" y="0"/>
            <a:ext cx="12192000" cy="32485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6707"/>
          <a:stretch/>
        </p:blipFill>
        <p:spPr>
          <a:xfrm>
            <a:off x="0" y="0"/>
            <a:ext cx="12192000" cy="48968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87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57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Zelfstandig werken aan opgave 2.12 (goede opgave om een beslisboom te toetsen). Begin volgende les nabespreken.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246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</a:t>
            </a:r>
            <a:r>
              <a:rPr lang="nl-NL" sz="2500" dirty="0" smtClean="0"/>
              <a:t>les:</a:t>
            </a:r>
          </a:p>
          <a:p>
            <a:r>
              <a:rPr lang="nl-NL" sz="2500" dirty="0" smtClean="0"/>
              <a:t>Opgave 2.8 t/m 2.10 + 2.12</a:t>
            </a:r>
          </a:p>
          <a:p>
            <a:r>
              <a:rPr lang="nl-NL" sz="2500" dirty="0" smtClean="0"/>
              <a:t>Toetreding.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</a:t>
            </a:r>
            <a:r>
              <a:rPr lang="nl-NL" sz="2500" dirty="0" smtClean="0"/>
              <a:t>monopolie: de enige aanbieder.</a:t>
            </a:r>
          </a:p>
          <a:p>
            <a:endParaRPr lang="nl-NL" sz="2500" dirty="0"/>
          </a:p>
          <a:p>
            <a:r>
              <a:rPr lang="nl-NL" sz="2500" dirty="0" smtClean="0"/>
              <a:t>Aantal aanbieders: 1</a:t>
            </a:r>
          </a:p>
          <a:p>
            <a:r>
              <a:rPr lang="nl-NL" sz="2500" dirty="0" smtClean="0"/>
              <a:t>Type product: uniek (niet homogeen of heterogeen).</a:t>
            </a:r>
          </a:p>
          <a:p>
            <a:r>
              <a:rPr lang="nl-NL" sz="2500" dirty="0" smtClean="0"/>
              <a:t>Een transparante markt.</a:t>
            </a:r>
          </a:p>
          <a:p>
            <a:r>
              <a:rPr lang="nl-NL" sz="2500" dirty="0" smtClean="0"/>
              <a:t>Geen vrije toe en uittreding.</a:t>
            </a:r>
          </a:p>
          <a:p>
            <a:r>
              <a:rPr lang="nl-NL" sz="2500" dirty="0" smtClean="0"/>
              <a:t>Veel invloed op de prijs.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297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84221"/>
            <a:ext cx="8596668" cy="1846179"/>
          </a:xfrm>
        </p:spPr>
        <p:txBody>
          <a:bodyPr/>
          <a:lstStyle/>
          <a:p>
            <a:r>
              <a:rPr lang="nl-NL" dirty="0" smtClean="0"/>
              <a:t>Toetreding barrières: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1105" y="505327"/>
            <a:ext cx="10154653" cy="5536036"/>
          </a:xfrm>
        </p:spPr>
        <p:txBody>
          <a:bodyPr>
            <a:noAutofit/>
          </a:bodyPr>
          <a:lstStyle/>
          <a:p>
            <a:r>
              <a:rPr lang="nl-NL" sz="2500" dirty="0" smtClean="0"/>
              <a:t>Patenten/octrooien: het alleenrecht op gebruik maken van een bepaalde innovatie/uitvinding.</a:t>
            </a:r>
          </a:p>
          <a:p>
            <a:r>
              <a:rPr lang="nl-NL" sz="2500" dirty="0" smtClean="0"/>
              <a:t>Voordeel consument: het bevorderd in eerste instantie innovatie, tenslotte je hebt als enige profijt van je innovatie/uitvinding.</a:t>
            </a:r>
          </a:p>
          <a:p>
            <a:r>
              <a:rPr lang="nl-NL" sz="2500" dirty="0" smtClean="0"/>
              <a:t>Op langere termijn nadeel: doordat maar 1 partij gebruik mag maken van de innovatie, kan die partij de incentive verliezen om verder te ontwikkelen (gebrek aan concurrentie op korte/</a:t>
            </a:r>
            <a:r>
              <a:rPr lang="nl-NL" sz="2500" dirty="0" err="1" smtClean="0"/>
              <a:t>mid</a:t>
            </a:r>
            <a:r>
              <a:rPr lang="nl-NL" sz="2500" dirty="0" smtClean="0"/>
              <a:t> lange termijn)</a:t>
            </a:r>
          </a:p>
          <a:p>
            <a:r>
              <a:rPr lang="nl-NL" sz="2500" dirty="0" smtClean="0"/>
              <a:t>Verzonken kosten: gemaakte kosten kunnen bij faillissement niet/nauwelijks terugverdiend worden (een specifieke investering die niet voor algemene doeleinde verkocht kan worden).</a:t>
            </a:r>
          </a:p>
          <a:p>
            <a:r>
              <a:rPr lang="nl-NL" sz="2500" dirty="0" smtClean="0"/>
              <a:t>Schaalvoordelen: de kosten per product dalen naarmate er meer geproduceerd wordt, drijft dus de kleinere ondernemingen eruit aangezien deze niet voldoende produceren voor deze kostenvoordelen.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3661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Prijszetter: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De monopolist bepaald niet alleen hoeveel stuks hij verkoopt (gebeurde bij volledige mededingen wel). Maar bepaald ook de prijs die hij hierbij opstelt.</a:t>
            </a:r>
          </a:p>
          <a:p>
            <a:r>
              <a:rPr lang="nl-NL" sz="2500" dirty="0" smtClean="0"/>
              <a:t>Hij moet wel beseffen: hoe hoger hij zijn prijs maakt, hoe lager de vraag naar zijn product is.</a:t>
            </a:r>
          </a:p>
          <a:p>
            <a:r>
              <a:rPr lang="nl-NL" sz="2500" dirty="0" smtClean="0"/>
              <a:t>Dit wordt weergegeven in een </a:t>
            </a:r>
            <a:r>
              <a:rPr lang="nl-NL" sz="2500" dirty="0" err="1" smtClean="0"/>
              <a:t>prijsafzetfunctie</a:t>
            </a:r>
            <a:r>
              <a:rPr lang="nl-NL" sz="2500" dirty="0" smtClean="0"/>
              <a:t>: </a:t>
            </a:r>
            <a:r>
              <a:rPr lang="nl-NL" sz="2500" dirty="0" err="1" smtClean="0"/>
              <a:t>Qv</a:t>
            </a:r>
            <a:r>
              <a:rPr lang="nl-NL" sz="2500" dirty="0" smtClean="0"/>
              <a:t> = -0,833P + 100</a:t>
            </a:r>
          </a:p>
          <a:p>
            <a:r>
              <a:rPr lang="nl-NL" sz="2500" dirty="0" smtClean="0"/>
              <a:t>Bij een prijs van 60, zal zijn afzet -50 (0,833 * 60) + 100 = 50  zijn.</a:t>
            </a:r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93468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84221"/>
            <a:ext cx="8596668" cy="1846179"/>
          </a:xfrm>
        </p:spPr>
        <p:txBody>
          <a:bodyPr/>
          <a:lstStyle/>
          <a:p>
            <a:r>
              <a:rPr lang="nl-NL" dirty="0" smtClean="0"/>
              <a:t>Maximale omzet: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721895"/>
            <a:ext cx="8596668" cy="5319467"/>
          </a:xfrm>
        </p:spPr>
        <p:txBody>
          <a:bodyPr>
            <a:noAutofit/>
          </a:bodyPr>
          <a:lstStyle/>
          <a:p>
            <a:r>
              <a:rPr lang="nl-NL" sz="2500" dirty="0" smtClean="0"/>
              <a:t>Voor maximale omzet te berekenen moeten we dus weten wanneer MO = 0.</a:t>
            </a:r>
          </a:p>
          <a:p>
            <a:r>
              <a:rPr lang="nl-NL" sz="2500" dirty="0" smtClean="0"/>
              <a:t>Als we dit weten, weten we alleen de hoeveelheid, deze moeten we dan invullen in de </a:t>
            </a:r>
            <a:r>
              <a:rPr lang="nl-NL" sz="2500" dirty="0" err="1" smtClean="0"/>
              <a:t>prijsafzetfunctie</a:t>
            </a:r>
            <a:r>
              <a:rPr lang="nl-NL" sz="2500" dirty="0" smtClean="0"/>
              <a:t> op de prijs te achterhalen.</a:t>
            </a:r>
          </a:p>
          <a:p>
            <a:r>
              <a:rPr lang="nl-NL" sz="2500" dirty="0" smtClean="0"/>
              <a:t>In de vorige som was MO = 0 bij een Q van 50 (zie figuur 2.1)</a:t>
            </a:r>
          </a:p>
          <a:p>
            <a:r>
              <a:rPr lang="nl-NL" sz="2500" dirty="0" smtClean="0"/>
              <a:t>De </a:t>
            </a:r>
            <a:r>
              <a:rPr lang="nl-NL" sz="2500" dirty="0" err="1" smtClean="0"/>
              <a:t>prijsafzetfunctie</a:t>
            </a:r>
            <a:r>
              <a:rPr lang="nl-NL" sz="2500" dirty="0" smtClean="0"/>
              <a:t> was: p = -1.2q + 120</a:t>
            </a:r>
          </a:p>
          <a:p>
            <a:r>
              <a:rPr lang="nl-NL" sz="2500" dirty="0" smtClean="0"/>
              <a:t>Dus de prijs van -1.2 * 50 + 120 = 60 is de omzet maximaal.</a:t>
            </a:r>
          </a:p>
          <a:p>
            <a:r>
              <a:rPr lang="nl-NL" sz="2500" dirty="0" smtClean="0"/>
              <a:t>De totale omzet = 60 * 50 = 300.000 (Q was in 1.000 stuks).</a:t>
            </a:r>
          </a:p>
          <a:p>
            <a:r>
              <a:rPr lang="nl-NL" sz="2500" dirty="0" smtClean="0"/>
              <a:t>Dit zelfde geldt voor maximale winst, alleen dan is MO = MK.</a:t>
            </a:r>
          </a:p>
        </p:txBody>
      </p:sp>
    </p:spTree>
    <p:extLst>
      <p:ext uri="{BB962C8B-B14F-4D97-AF65-F5344CB8AC3E}">
        <p14:creationId xmlns:p14="http://schemas.microsoft.com/office/powerpoint/2010/main" val="421136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Toetreding: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Na verloop van tijd kan het mogelijk zijn dat concurrenten de markt van de monopolist toetreden:</a:t>
            </a:r>
          </a:p>
          <a:p>
            <a:r>
              <a:rPr lang="nl-NL" sz="2500" dirty="0" smtClean="0"/>
              <a:t>Schaalvoordelen nemen af (bijvoorbeeld door ontwikkeling nieuwe technologie)</a:t>
            </a:r>
          </a:p>
          <a:p>
            <a:r>
              <a:rPr lang="nl-NL" sz="2500" dirty="0" smtClean="0"/>
              <a:t>Octrooien verlopen</a:t>
            </a:r>
          </a:p>
          <a:p>
            <a:r>
              <a:rPr lang="nl-NL" sz="2500" dirty="0" smtClean="0"/>
              <a:t>Verzonken kosten nemen af (bijvoorbeeld de technologie nodig voor productie wordt goedkoper).</a:t>
            </a:r>
          </a:p>
          <a:p>
            <a:r>
              <a:rPr lang="nl-NL" sz="2500" dirty="0" smtClean="0"/>
              <a:t>Het wordt voor andere ondernemingen mogelijk om toe te treden.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5464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 of niet toetreden?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De toetreding van nieuwe ondernemingen is afhankelijk van de mogelijke winsten en keuzes van al aanwezige ondernemingen.</a:t>
            </a:r>
          </a:p>
          <a:p>
            <a:r>
              <a:rPr lang="nl-NL" sz="2500" dirty="0" smtClean="0"/>
              <a:t>Dit is zichtbaar gemaakt is figuur 2.2</a:t>
            </a:r>
          </a:p>
          <a:p>
            <a:r>
              <a:rPr lang="nl-NL" sz="2500" dirty="0" err="1" smtClean="0"/>
              <a:t>Roppa</a:t>
            </a:r>
            <a:r>
              <a:rPr lang="nl-NL" sz="2500" dirty="0" smtClean="0"/>
              <a:t> heeft hier de keuze van wel of niet toetreden.</a:t>
            </a:r>
          </a:p>
          <a:p>
            <a:r>
              <a:rPr lang="nl-NL" sz="2500" dirty="0" err="1" smtClean="0"/>
              <a:t>Geox</a:t>
            </a:r>
            <a:r>
              <a:rPr lang="nl-NL" sz="2500" dirty="0" smtClean="0"/>
              <a:t> heeft de keuze voor niets doen of de prijs verlagen.</a:t>
            </a:r>
          </a:p>
          <a:p>
            <a:r>
              <a:rPr lang="nl-NL" sz="2500" dirty="0" smtClean="0"/>
              <a:t>Belangrijk! In een spelboom kiest 1 persoon eerst, waarna vervolgens de ander reageert.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3557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2</a:t>
            </a:r>
            <a:r>
              <a:rPr lang="nl-NL" dirty="0" smtClean="0"/>
              <a:t>.8 en 2.9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 maak opgave </a:t>
            </a:r>
            <a:r>
              <a:rPr lang="nl-NL" sz="2500" dirty="0" smtClean="0"/>
              <a:t>2.10 en 2.12 </a:t>
            </a:r>
          </a:p>
          <a:p>
            <a:r>
              <a:rPr lang="nl-NL" sz="2500" dirty="0" smtClean="0"/>
              <a:t>Eerste </a:t>
            </a:r>
            <a:r>
              <a:rPr lang="nl-NL" sz="2500" dirty="0" smtClean="0"/>
              <a:t>5 minuten zelfstandig aan de slag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Vraag 2.8d vind ik incorrect, kan iemand dat beargumenteren?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721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288</TotalTime>
  <Words>607</Words>
  <Application>Microsoft Office PowerPoint</Application>
  <PresentationFormat>Breedbeeld</PresentationFormat>
  <Paragraphs>74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Welkom VWO 5.</vt:lpstr>
      <vt:lpstr>Agenda:</vt:lpstr>
      <vt:lpstr>Hoofdstuk 2:</vt:lpstr>
      <vt:lpstr>Toetreding barrières:</vt:lpstr>
      <vt:lpstr>Prijszetter:</vt:lpstr>
      <vt:lpstr>Maximale omzet:</vt:lpstr>
      <vt:lpstr>Toetreding:</vt:lpstr>
      <vt:lpstr>wel of niet toetreden?</vt:lpstr>
      <vt:lpstr>Maak opgave 2.8 en 2.9</vt:lpstr>
      <vt:lpstr>PowerPoint-presentatie</vt:lpstr>
      <vt:lpstr>Maak opgave 2.10</vt:lpstr>
      <vt:lpstr>PowerPoint-presentatie</vt:lpstr>
      <vt:lpstr>PowerPoint-presentatie</vt:lpstr>
      <vt:lpstr>Zelfstandig werken aan opgave 2.12 (goede opgave om een beslisboom te toetsen). Begin volgende les nabespreken.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46</cp:revision>
  <dcterms:created xsi:type="dcterms:W3CDTF">2017-08-27T09:00:36Z</dcterms:created>
  <dcterms:modified xsi:type="dcterms:W3CDTF">2017-09-07T07:20:42Z</dcterms:modified>
</cp:coreProperties>
</file>